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21"/>
  </p:notesMasterIdLst>
  <p:handoutMasterIdLst>
    <p:handoutMasterId r:id="rId22"/>
  </p:handoutMasterIdLst>
  <p:sldIdLst>
    <p:sldId id="2013" r:id="rId3"/>
    <p:sldId id="2023" r:id="rId4"/>
    <p:sldId id="2024" r:id="rId5"/>
    <p:sldId id="2014" r:id="rId6"/>
    <p:sldId id="2015" r:id="rId7"/>
    <p:sldId id="2016" r:id="rId8"/>
    <p:sldId id="2017" r:id="rId9"/>
    <p:sldId id="2018" r:id="rId10"/>
    <p:sldId id="2019" r:id="rId11"/>
    <p:sldId id="2020" r:id="rId12"/>
    <p:sldId id="2021" r:id="rId13"/>
    <p:sldId id="2022" r:id="rId14"/>
    <p:sldId id="2025" r:id="rId15"/>
    <p:sldId id="2029" r:id="rId16"/>
    <p:sldId id="2030" r:id="rId17"/>
    <p:sldId id="2033" r:id="rId18"/>
    <p:sldId id="2031" r:id="rId19"/>
    <p:sldId id="2026" r:id="rId20"/>
  </p:sldIdLst>
  <p:sldSz cx="9144000" cy="6858000" type="screen4x3"/>
  <p:notesSz cx="7010400" cy="9296400"/>
  <p:custDataLst>
    <p:tags r:id="rId23"/>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7 The Flow of Food: Service" id="{F774E4B1-9C02-9C4B-8A31-517192454CC6}">
          <p14:sldIdLst>
            <p14:sldId id="2013"/>
            <p14:sldId id="2023"/>
            <p14:sldId id="2024"/>
            <p14:sldId id="2014"/>
            <p14:sldId id="2015"/>
            <p14:sldId id="2016"/>
            <p14:sldId id="2017"/>
            <p14:sldId id="2018"/>
            <p14:sldId id="2019"/>
            <p14:sldId id="2020"/>
            <p14:sldId id="2021"/>
            <p14:sldId id="2022"/>
            <p14:sldId id="2025"/>
            <p14:sldId id="2029"/>
            <p14:sldId id="2030"/>
            <p14:sldId id="2033"/>
            <p14:sldId id="2031"/>
            <p14:sldId id="20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8" autoAdjust="0"/>
    <p:restoredTop sz="67333" autoAdjust="0"/>
  </p:normalViewPr>
  <p:slideViewPr>
    <p:cSldViewPr snapToGrid="0">
      <p:cViewPr varScale="1">
        <p:scale>
          <a:sx n="51" d="100"/>
          <a:sy n="51" d="100"/>
        </p:scale>
        <p:origin x="-1440" y="-96"/>
      </p:cViewPr>
      <p:guideLst>
        <p:guide orient="horz" pos="716"/>
        <p:guide orient="horz" pos="1714"/>
        <p:guide orient="horz" pos="783"/>
        <p:guide orient="horz" pos="1293"/>
        <p:guide pos="882"/>
        <p:guide pos="312"/>
        <p:guide pos="244"/>
      </p:guideLst>
    </p:cSldViewPr>
  </p:slideViewPr>
  <p:outlineViewPr>
    <p:cViewPr>
      <p:scale>
        <a:sx n="33" d="100"/>
        <a:sy n="33" d="100"/>
      </p:scale>
      <p:origin x="0" y="413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336" y="-372"/>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8"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F0B030-73D3-C842-97C1-9D63A8201BDA}"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AE160EA-6D70-2844-A251-4F2BF8311EC4}"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491523" name="Rectangle 2"/>
          <p:cNvSpPr>
            <a:spLocks noGrp="1" noRot="1" noChangeAspect="1" noChangeArrowheads="1" noTextEdit="1"/>
          </p:cNvSpPr>
          <p:nvPr>
            <p:ph type="sldImg"/>
          </p:nvPr>
        </p:nvSpPr>
        <p:spPr>
          <a:xfrm>
            <a:off x="1182688" y="696913"/>
            <a:ext cx="4648200" cy="3486150"/>
          </a:xfrm>
          <a:ln/>
        </p:spPr>
      </p:sp>
      <p:sp>
        <p:nvSpPr>
          <p:cNvPr id="491524" name="Rectangle 3"/>
          <p:cNvSpPr>
            <a:spLocks noGrp="1" noChangeArrowheads="1"/>
          </p:cNvSpPr>
          <p:nvPr>
            <p:ph type="body" idx="1"/>
          </p:nvPr>
        </p:nvSpPr>
        <p:spPr>
          <a:xfrm>
            <a:off x="876300" y="4419600"/>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Delays from the point of preparation to the point of service increase the risk that food will be exposed to contamination or time-temperature abuse. </a:t>
            </a:r>
          </a:p>
          <a:p>
            <a:pPr marL="114300" indent="-114300" eaLnBrk="1" hangingPunct="1">
              <a:buFontTx/>
              <a:buChar char="•"/>
              <a:defRPr/>
            </a:pPr>
            <a:r>
              <a:rPr lang="en-US" dirty="0">
                <a:latin typeface="Times New Roman" charset="0"/>
                <a:cs typeface="+mn-cs"/>
              </a:rPr>
              <a:t>At the service site, use appropriate containers or equipment to hold food at the correct temperature.</a:t>
            </a:r>
          </a:p>
          <a:p>
            <a:pPr marL="114300" indent="-114300" eaLnBrk="1" hangingPunct="1">
              <a:buFontTx/>
              <a:buChar char="•"/>
              <a:defRPr/>
            </a:pPr>
            <a:r>
              <a:rPr lang="en-US" dirty="0">
                <a:latin typeface="Times New Roman" charset="0"/>
                <a:cs typeface="+mn-cs"/>
              </a:rPr>
              <a:t>Check internal food temperatures. If containers or delivery vehicles are not holding food at the correct temperature, reevaluate the length of the delivery route or the efficiency of the equipment being used.</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40DB80-2242-264E-9FF8-24764D7D6DA9}"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492547"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1D3E0-8CAE-5041-BAC7-9976E7C2490A}"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493571" name="Rectangle 2"/>
          <p:cNvSpPr>
            <a:spLocks noGrp="1" noRot="1" noChangeAspect="1" noChangeArrowheads="1" noTextEdit="1"/>
          </p:cNvSpPr>
          <p:nvPr>
            <p:ph type="sldImg"/>
          </p:nvPr>
        </p:nvSpPr>
        <p:spPr>
          <a:xfrm>
            <a:off x="1182688" y="696913"/>
            <a:ext cx="4648200" cy="3486150"/>
          </a:xfrm>
          <a:ln/>
        </p:spPr>
      </p:sp>
      <p:sp>
        <p:nvSpPr>
          <p:cNvPr id="493572" name="Rectangle 3"/>
          <p:cNvSpPr>
            <a:spLocks noGrp="1" noChangeArrowheads="1"/>
          </p:cNvSpPr>
          <p:nvPr>
            <p:ph type="body" idx="1"/>
          </p:nvPr>
        </p:nvSpPr>
        <p:spPr>
          <a:xfrm>
            <a:off x="876300" y="4419600"/>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Handle food prepped and packaged for vending machines with the same care as any other food served to customers. Vending operators should protect food from contamination and time-temperature abuse during transport, delivery, and service. </a:t>
            </a:r>
          </a:p>
          <a:p>
            <a:pPr marL="114300" indent="-114300" eaLnBrk="1" hangingPunct="1">
              <a:buFontTx/>
              <a:buChar char="•"/>
              <a:defRPr/>
            </a:pPr>
            <a:r>
              <a:rPr lang="en-US" dirty="0">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4300" indent="-114300" eaLnBrk="1" hangingPunct="1">
              <a:buFontTx/>
              <a:buChar char="•"/>
              <a:defRPr/>
            </a:pPr>
            <a:r>
              <a:rPr lang="en-US" dirty="0">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a:t>
            </a:r>
            <a:r>
              <a:rPr lang="en-US" dirty="0" smtClean="0">
                <a:latin typeface="Times New Roman" charset="0"/>
                <a:cs typeface="+mn-cs"/>
              </a:rPr>
              <a:t>out.</a:t>
            </a: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13</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 using the next several PowerPoint slides.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a:t>
            </a:r>
            <a:r>
              <a:rPr lang="en-US" sz="1200" kern="1200" baseline="0" dirty="0" smtClean="0">
                <a:solidFill>
                  <a:schemeClr val="tx1"/>
                </a:solidFill>
                <a:latin typeface="Times New Roman" charset="0"/>
                <a:ea typeface="ＭＳ Ｐゴシック" charset="0"/>
                <a:cs typeface="ＭＳ Ｐゴシック" charset="0"/>
              </a:rPr>
              <a:t> and</a:t>
            </a:r>
            <a:r>
              <a:rPr lang="en-US" sz="1200" kern="1200" dirty="0" smtClean="0">
                <a:solidFill>
                  <a:schemeClr val="tx1"/>
                </a:solidFill>
                <a:latin typeface="Times New Roman" charset="0"/>
                <a:ea typeface="ＭＳ Ｐゴシック" charset="0"/>
                <a:cs typeface="ＭＳ Ｐゴシック" charset="0"/>
              </a:rPr>
              <a:t> B</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correct letter.</a:t>
            </a:r>
          </a:p>
          <a:p>
            <a:pPr marL="114300" indent="-114300" eaLnBrk="1" hangingPunct="1">
              <a:buFontTx/>
              <a:buChar char="•"/>
              <a:defRPr/>
            </a:pPr>
            <a:endParaRPr lang="en-US" b="0"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Hot TCS food must be held at an internal temperature of 135°F (57°C) or higher. Cooked beans are a TCS food.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Cold TCS food must be held at an internal temperature of 41°F (5°C) or lower. Potato salad is a TCS food.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soup is being reheated in a hot-holding unit. Never use hot-holding equipment to reheat food unless it is built to do so. Most hot-holding equipment does not pass food through the temperature danger zone quickly enough. Reheat food correctly. Then move it to the holding unit.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Cold TCS food that is being held without temperature control must be thrown out if its temperature exceeds 70°F (21°C).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18</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marR="0" indent="-11430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charset="0"/>
              </a:rPr>
              <a:t>Instructor Notes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0" dirty="0" smtClean="0">
                <a:latin typeface="Times New Roman" charset="0"/>
              </a:rPr>
              <a:t>This</a:t>
            </a:r>
            <a:r>
              <a:rPr lang="en-US" b="0" baseline="0" dirty="0" smtClean="0">
                <a:latin typeface="Times New Roman" charset="0"/>
              </a:rPr>
              <a:t> </a:t>
            </a:r>
            <a:r>
              <a:rPr lang="en-US" sz="1200" kern="1200" dirty="0" smtClean="0">
                <a:solidFill>
                  <a:schemeClr val="tx1"/>
                </a:solidFill>
                <a:effectLst/>
                <a:latin typeface="Times New Roman" pitchFamily="18" charset="0"/>
                <a:ea typeface="ＭＳ Ｐゴシック" charset="0"/>
                <a:cs typeface="ＭＳ Ｐゴシック" charset="0"/>
              </a:rPr>
              <a:t>activity can be downloaded from ServSafe.com. Directions for using the activity are included with it.  </a:t>
            </a:r>
          </a:p>
          <a:p>
            <a:pPr marL="114300" indent="-114300" eaLnBrk="1" hangingPunct="1">
              <a:defRPr/>
            </a:pPr>
            <a:endParaRPr lang="en-US" sz="1200" kern="1200" dirty="0">
              <a:solidFill>
                <a:schemeClr val="tx1"/>
              </a:solidFill>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r>
              <a:rPr lang="en-US" b="1" dirty="0" smtClean="0">
                <a:latin typeface="Times New Roman" charset="0"/>
              </a:rPr>
              <a:t>Instructor Notes</a:t>
            </a:r>
            <a:endParaRPr lang="en-US" dirty="0" smtClean="0">
              <a:latin typeface="Times New Roman" charset="0"/>
            </a:endParaRPr>
          </a:p>
          <a:p>
            <a:pPr marL="114300" indent="-114300" eaLnBrk="1" hangingPunct="1">
              <a:buFontTx/>
              <a:buChar char="•"/>
            </a:pPr>
            <a:r>
              <a:rPr lang="en-US" sz="1200" kern="1200" dirty="0" smtClean="0">
                <a:solidFill>
                  <a:schemeClr val="tx1"/>
                </a:solidFill>
                <a:effectLst/>
                <a:latin typeface="Times New Roman" pitchFamily="18" charset="0"/>
                <a:ea typeface="ＭＳ Ｐゴシック" charset="0"/>
                <a:cs typeface="ＭＳ Ｐゴシック" charset="0"/>
              </a:rPr>
              <a:t>Play the “</a:t>
            </a:r>
            <a:r>
              <a:rPr lang="en-US" sz="1200" i="0" kern="1200" dirty="0" smtClean="0">
                <a:solidFill>
                  <a:schemeClr val="tx1"/>
                </a:solidFill>
                <a:effectLst/>
                <a:latin typeface="Times New Roman" pitchFamily="18" charset="0"/>
                <a:ea typeface="ＭＳ Ｐゴシック" charset="0"/>
                <a:cs typeface="ＭＳ Ｐゴシック" charset="0"/>
              </a:rPr>
              <a:t>Serving Food” </a:t>
            </a:r>
            <a:r>
              <a:rPr lang="en-US" sz="1200" kern="1200" dirty="0" smtClean="0">
                <a:solidFill>
                  <a:schemeClr val="tx1"/>
                </a:solidFill>
                <a:effectLst/>
                <a:latin typeface="Times New Roman" pitchFamily="18" charset="0"/>
                <a:ea typeface="ＭＳ Ｐゴシック" charset="0"/>
                <a:cs typeface="ＭＳ Ｐゴシック" charset="0"/>
              </a:rPr>
              <a:t>section from the </a:t>
            </a:r>
            <a:r>
              <a:rPr lang="en-US" sz="1200" i="1" kern="1200" dirty="0" smtClean="0">
                <a:solidFill>
                  <a:schemeClr val="tx1"/>
                </a:solidFill>
                <a:effectLst/>
                <a:latin typeface="Times New Roman" pitchFamily="18" charset="0"/>
                <a:ea typeface="ＭＳ Ｐゴシック" charset="0"/>
                <a:cs typeface="ＭＳ Ｐゴシック" charset="0"/>
              </a:rPr>
              <a:t>Preparation, Cooking, and Serving</a:t>
            </a:r>
            <a:r>
              <a:rPr lang="en-US" sz="1200" kern="1200" dirty="0" smtClean="0">
                <a:solidFill>
                  <a:schemeClr val="tx1"/>
                </a:solidFill>
                <a:effectLst/>
                <a:latin typeface="Times New Roman" pitchFamily="18" charset="0"/>
                <a:ea typeface="ＭＳ Ｐゴシック" charset="0"/>
                <a:cs typeface="ＭＳ Ｐゴシック" charset="0"/>
              </a:rPr>
              <a:t> DVD. </a:t>
            </a:r>
          </a:p>
          <a:p>
            <a:pPr marL="0" indent="0" eaLnBrk="1" hangingPunct="1">
              <a:buFontTx/>
              <a:buNone/>
            </a:pPr>
            <a:endParaRPr lang="en-US" sz="1200" b="0" kern="1200" dirty="0" smtClean="0">
              <a:solidFill>
                <a:schemeClr val="tx1"/>
              </a:solidFill>
              <a:effectLst/>
              <a:latin typeface="Times New Roman" pitchFamily="18" charset="0"/>
              <a:ea typeface="ＭＳ Ｐゴシック" charset="0"/>
              <a:cs typeface="ＭＳ Ｐゴシック" charset="0"/>
            </a:endParaRPr>
          </a:p>
          <a:p>
            <a:r>
              <a:rPr lang="en-US" sz="1200" b="1" kern="1200" dirty="0" smtClean="0">
                <a:solidFill>
                  <a:schemeClr val="tx1"/>
                </a:solidFill>
                <a:effectLst/>
                <a:latin typeface="Times New Roman" pitchFamily="18" charset="0"/>
                <a:ea typeface="ＭＳ Ｐゴシック" charset="0"/>
                <a:cs typeface="ＭＳ Ｐゴシック" charset="0"/>
              </a:rPr>
              <a:t> </a:t>
            </a:r>
            <a:endParaRPr lang="en-US" sz="1200" kern="1200" dirty="0" smtClean="0">
              <a:solidFill>
                <a:schemeClr val="tx1"/>
              </a:solidFill>
              <a:effectLst/>
              <a:latin typeface="Times New Roman" pitchFamily="18" charset="0"/>
              <a:ea typeface="ＭＳ Ｐゴシック" charset="0"/>
              <a:cs typeface="ＭＳ Ｐゴシック" charset="0"/>
            </a:endParaRPr>
          </a:p>
          <a:p>
            <a:r>
              <a:rPr lang="en-US" sz="1200" b="1" kern="1200" dirty="0" smtClean="0">
                <a:solidFill>
                  <a:schemeClr val="tx1"/>
                </a:solidFill>
                <a:effectLst/>
                <a:latin typeface="Times New Roman" pitchFamily="18" charset="0"/>
                <a:ea typeface="ＭＳ Ｐゴシック" charset="0"/>
                <a:cs typeface="ＭＳ Ｐゴシック" charset="0"/>
              </a:rPr>
              <a:t> </a:t>
            </a:r>
            <a:endParaRPr lang="en-US" sz="1200" kern="1200" dirty="0" smtClean="0">
              <a:solidFill>
                <a:schemeClr val="tx1"/>
              </a:solidFill>
              <a:effectLst/>
              <a:latin typeface="Times New Roman" pitchFamily="18" charset="0"/>
              <a:ea typeface="ＭＳ Ｐゴシック" charset="0"/>
              <a:cs typeface="ＭＳ Ｐゴシック" charset="0"/>
            </a:endParaRP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3</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r>
              <a:rPr lang="en-US" b="1" dirty="0" smtClean="0">
                <a:latin typeface="Times New Roman" charset="0"/>
              </a:rPr>
              <a:t>Instructor Notes</a:t>
            </a:r>
            <a:endParaRPr lang="en-US" dirty="0" smtClean="0">
              <a:latin typeface="Times New Roman" charset="0"/>
            </a:endParaRPr>
          </a:p>
          <a:p>
            <a:pPr marL="114300" indent="-114300" eaLnBrk="1" hangingPunct="1">
              <a:buFontTx/>
              <a:buChar char="•"/>
            </a:pPr>
            <a:r>
              <a:rPr lang="en-US" sz="1200" b="0" kern="1200" dirty="0" smtClean="0">
                <a:solidFill>
                  <a:schemeClr val="tx1"/>
                </a:solidFill>
                <a:effectLst/>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5C47E6-2C72-EB48-A699-8362EC835295}"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477187" name="Rectangle 2"/>
          <p:cNvSpPr>
            <a:spLocks noGrp="1" noRot="1" noChangeAspect="1" noChangeArrowheads="1" noTextEdit="1"/>
          </p:cNvSpPr>
          <p:nvPr>
            <p:ph type="sldImg"/>
          </p:nvPr>
        </p:nvSpPr>
        <p:spPr>
          <a:xfrm>
            <a:off x="1182688" y="696913"/>
            <a:ext cx="4648200" cy="3486150"/>
          </a:xfrm>
          <a:ln/>
        </p:spPr>
      </p:sp>
      <p:sp>
        <p:nvSpPr>
          <p:cNvPr id="4771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lnSpc>
                <a:spcPct val="90000"/>
              </a:lnSpc>
              <a:buFontTx/>
              <a:buChar char="•"/>
              <a:defRPr/>
            </a:pPr>
            <a:r>
              <a:rPr lang="en-US" dirty="0">
                <a:latin typeface="Times New Roman" charset="0"/>
                <a:cs typeface="+mn-cs"/>
              </a:rPr>
              <a:t>If 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defRPr/>
            </a:pPr>
            <a:r>
              <a:rPr lang="en-US" dirty="0">
                <a:latin typeface="Times New Roman" charset="0"/>
                <a:cs typeface="+mn-cs"/>
              </a:rPr>
              <a:t>For 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defRPr/>
            </a:pPr>
            <a:r>
              <a:rPr lang="en-US" dirty="0">
                <a:latin typeface="Times New Roman" charset="0"/>
                <a:cs typeface="+mn-cs"/>
              </a:rPr>
              <a:t>For example, if you remove potato salad from refrigeration at 3:00 p.m. to serve at a picnic, the discard time on the label should be 9:00 p.m. This equals six hours from the time you removed it from refrigeration.</a:t>
            </a: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A284D6-F101-3840-A2CE-74DC2CF43435}"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478211" name="Rectangle 2"/>
          <p:cNvSpPr>
            <a:spLocks noGrp="1" noRot="1" noChangeAspect="1" noChangeArrowheads="1" noTextEdit="1"/>
          </p:cNvSpPr>
          <p:nvPr>
            <p:ph type="sldImg"/>
          </p:nvPr>
        </p:nvSpPr>
        <p:spPr>
          <a:xfrm>
            <a:off x="1182688" y="696913"/>
            <a:ext cx="4648200" cy="3486150"/>
          </a:xfrm>
          <a:ln/>
        </p:spPr>
      </p:sp>
      <p:sp>
        <p:nvSpPr>
          <p:cNvPr id="478212" name="Rectangle 3"/>
          <p:cNvSpPr>
            <a:spLocks noGrp="1" noChangeArrowheads="1"/>
          </p:cNvSpPr>
          <p:nvPr>
            <p:ph type="body" idx="1"/>
          </p:nvPr>
        </p:nvSpPr>
        <p:spPr>
          <a:xfrm>
            <a:off x="876300" y="4419600"/>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Before using time as a method of control, check with your local regulatory authority for specific requirements.</a:t>
            </a:r>
          </a:p>
          <a:p>
            <a:pPr eaLnBrk="1" hangingPunct="1">
              <a:buFontTx/>
              <a:buChar char="•"/>
              <a:defRPr/>
            </a:pPr>
            <a:r>
              <a:rPr lang="en-US" dirty="0">
                <a:latin typeface="Times New Roman" charset="0"/>
                <a:cs typeface="+mn-cs"/>
              </a:rPr>
              <a:t>For hot food, the discard time on the label must be four hours from the time you removed the food from temperature control.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676AD62-818D-094C-9C09-264D73CD9B2E}"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484355" name="Rectangle 2"/>
          <p:cNvSpPr>
            <a:spLocks noGrp="1" noRot="1" noChangeAspect="1" noChangeArrowheads="1" noTextEdit="1"/>
          </p:cNvSpPr>
          <p:nvPr>
            <p:ph type="sldImg"/>
          </p:nvPr>
        </p:nvSpPr>
        <p:spPr>
          <a:xfrm>
            <a:off x="1182688" y="696913"/>
            <a:ext cx="4648200" cy="3486150"/>
          </a:xfrm>
          <a:ln/>
        </p:spPr>
      </p:sp>
      <p:sp>
        <p:nvSpPr>
          <p:cNvPr id="484356" name="Rectangle 3"/>
          <p:cNvSpPr>
            <a:spLocks noGrp="1" noChangeArrowheads="1"/>
          </p:cNvSpPr>
          <p:nvPr>
            <p:ph type="body" idx="1"/>
          </p:nvPr>
        </p:nvSpPr>
        <p:spPr>
          <a:xfrm>
            <a:off x="869950" y="4419600"/>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Table settings do not need to be wrapped or covered if extra settings meet these </a:t>
            </a:r>
            <a:r>
              <a:rPr lang="en-US" dirty="0" smtClean="0">
                <a:latin typeface="Times New Roman" charset="0"/>
                <a:cs typeface="+mn-cs"/>
              </a:rPr>
              <a:t>requirements:</a:t>
            </a:r>
            <a:endParaRPr lang="en-US" dirty="0">
              <a:latin typeface="Times New Roman" charset="0"/>
              <a:cs typeface="+mn-cs"/>
            </a:endParaRPr>
          </a:p>
          <a:p>
            <a:pPr lvl="1" eaLnBrk="1" hangingPunct="1">
              <a:buFontTx/>
              <a:buChar char="•"/>
              <a:defRPr/>
            </a:pPr>
            <a:r>
              <a:rPr lang="en-US" dirty="0">
                <a:latin typeface="Times New Roman" charset="0"/>
              </a:rPr>
              <a:t>They are removed when guests are </a:t>
            </a:r>
            <a:r>
              <a:rPr lang="en-US" dirty="0" smtClean="0">
                <a:latin typeface="Times New Roman" charset="0"/>
              </a:rPr>
              <a:t>seated</a:t>
            </a:r>
            <a:endParaRPr lang="en-US" dirty="0">
              <a:latin typeface="Times New Roman" charset="0"/>
            </a:endParaRPr>
          </a:p>
          <a:p>
            <a:pPr lvl="1" eaLnBrk="1" hangingPunct="1">
              <a:buFontTx/>
              <a:buChar char="•"/>
              <a:defRPr/>
            </a:pPr>
            <a:r>
              <a:rPr lang="en-US" dirty="0">
                <a:latin typeface="Times New Roman" charset="0"/>
              </a:rPr>
              <a:t>If they remain on the table, they are cleaned and sanitized after guests have </a:t>
            </a:r>
            <a:r>
              <a:rPr lang="en-US" dirty="0" smtClean="0">
                <a:latin typeface="Times New Roman" charset="0"/>
              </a:rPr>
              <a:t>left</a:t>
            </a:r>
            <a:endParaRPr lang="en-US" dirty="0">
              <a:latin typeface="Times New Roman" charset="0"/>
            </a:endParaRPr>
          </a:p>
          <a:p>
            <a:pPr lvl="1" eaLnBrk="1" hangingPunct="1">
              <a:buFontTx/>
              <a:buChar char="•"/>
              <a:defRPr/>
            </a:pPr>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19FC79-2A2A-FF47-A373-12C32E53875B}"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76300" y="4419600"/>
            <a:ext cx="5432425"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3177" tIns="46589" rIns="93177" bIns="46589"/>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buFontTx/>
              <a:buChar char="•"/>
            </a:pPr>
            <a:r>
              <a:rPr lang="en-US" dirty="0">
                <a:latin typeface="Times New Roman"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14300" indent="-114300" eaLnBrk="1" hangingPunct="1">
              <a:buFontTx/>
              <a:buChar char="•"/>
            </a:pPr>
            <a:r>
              <a:rPr lang="en-US" dirty="0">
                <a:latin typeface="Times New Roman" charset="0"/>
              </a:rPr>
              <a:t>Change linens used in bread baskets after each customer.</a:t>
            </a:r>
          </a:p>
          <a:p>
            <a:pPr marL="114300" indent="-114300" eaLnBrk="1" hangingPunct="1">
              <a:buFontTx/>
              <a:buChar char="•"/>
            </a:pPr>
            <a:r>
              <a:rPr lang="en-US" dirty="0">
                <a:latin typeface="Times New Roman" charset="0"/>
              </a:rPr>
              <a:t>In general, only unopened prepackaged food can be re-served. That includes condiment packets, wrapped crackers or breadsticks, and bottles of ketchup and mustard.</a:t>
            </a:r>
            <a:endParaRPr lang="en-US" dirty="0">
              <a:solidFill>
                <a:srgbClr val="CC0000"/>
              </a:solidFill>
              <a:latin typeface="Times New Roman" charset="0"/>
              <a:cs typeface="Times New Roman" charset="0"/>
            </a:endParaRPr>
          </a:p>
          <a:p>
            <a:pPr marL="114300" indent="-114300" eaLnBrk="1" hangingPunct="1">
              <a:buFontTx/>
              <a:buChar char="•"/>
            </a:pPr>
            <a:endParaRPr lang="en-US" dirty="0">
              <a:solidFill>
                <a:srgbClr val="CC0000"/>
              </a:solidFill>
              <a:latin typeface="Times New Roman" charset="0"/>
              <a:cs typeface="Times New Roman" charset="0"/>
            </a:endParaRPr>
          </a:p>
          <a:p>
            <a:pPr marL="114300" indent="-114300" eaLnBrk="1" hangingPunct="1">
              <a:buFontTx/>
              <a:buChar char="•"/>
            </a:pPr>
            <a:endParaRPr lang="en-US" dirty="0">
              <a:solidFill>
                <a:srgbClr val="CC0000"/>
              </a:solidFill>
              <a:latin typeface="Times New Roman" charset="0"/>
              <a:cs typeface="Times New Roman" charset="0"/>
            </a:endParaRPr>
          </a:p>
          <a:p>
            <a:pPr marL="114300" indent="-114300" eaLnBrk="1" hangingPunct="1">
              <a:buFontTx/>
              <a:buChar char="•"/>
            </a:pPr>
            <a:endParaRPr lang="en-US" b="1" dirty="0">
              <a:solidFill>
                <a:srgbClr val="CC0000"/>
              </a:solidFill>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65A3B7-C214-5744-8413-955F24575648}"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489475"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E521077-3167-A84A-89DC-6196C967D414}"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76300" y="4419600"/>
            <a:ext cx="5319713" cy="4294187"/>
          </a:xfrm>
        </p:spPr>
        <p:txBody>
          <a:bodyPr lIns="92830" tIns="46415" rIns="92830" bIns="46415"/>
          <a:lstStyle/>
          <a:p>
            <a:pPr marL="114300" indent="-114300" eaLnBrk="1" hangingPunct="1">
              <a:defRPr/>
            </a:pPr>
            <a:r>
              <a:rPr lang="en-US" b="1" dirty="0" smtClean="0">
                <a:ea typeface="+mn-ea"/>
                <a:cs typeface="+mn-cs"/>
              </a:rPr>
              <a:t>Instructor Notes</a:t>
            </a:r>
          </a:p>
          <a:p>
            <a:pPr>
              <a:buFont typeface="Arial" pitchFamily="34" charset="0"/>
              <a:buChar char="•"/>
              <a:defRPr/>
            </a:pPr>
            <a:r>
              <a:rPr lang="en-US" dirty="0" smtClean="0">
                <a:ea typeface="+mn-ea"/>
                <a:cs typeface="+mn-cs"/>
              </a:rPr>
              <a:t>Bulk unpackaged food, such as bakery products and unpackaged food portioned for customers, does not need to be labeled if it meets the conditions identified in the slide. </a:t>
            </a:r>
            <a:endParaRPr lang="en-US" b="1" dirty="0" smtClean="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8657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93192" y="1135380"/>
            <a:ext cx="5143500" cy="510857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Use insulated, food-grade containers designed to stop food from mixing, leaking,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spilling</a:t>
            </a:r>
          </a:p>
          <a:p>
            <a:pPr lvl="1" eaLnBrk="1" hangingPunct="1">
              <a:defRPr/>
            </a:pPr>
            <a:r>
              <a:rPr lang="en-US" dirty="0">
                <a:latin typeface="Arial Narrow" charset="0"/>
              </a:rPr>
              <a:t>Clean the inside of delivery vehicles regularly</a:t>
            </a:r>
          </a:p>
          <a:p>
            <a:pPr lvl="1" eaLnBrk="1" hangingPunct="1">
              <a:defRPr/>
            </a:pPr>
            <a:r>
              <a:rPr lang="en-US" dirty="0">
                <a:latin typeface="Arial Narrow" charset="0"/>
              </a:rPr>
              <a:t>Check internal food temperatures</a:t>
            </a:r>
          </a:p>
          <a:p>
            <a:pPr lvl="1" eaLnBrk="1" hangingPunct="1">
              <a:defRPr/>
            </a:pPr>
            <a:r>
              <a:rPr lang="en-US" dirty="0">
                <a:latin typeface="Arial Narrow" charset="0"/>
              </a:rPr>
              <a:t>Label food with a use-by date and time, and reheating and service instructions</a:t>
            </a:r>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7-10</a:t>
            </a:r>
          </a:p>
        </p:txBody>
      </p:sp>
      <p:sp>
        <p:nvSpPr>
          <p:cNvPr id="20685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descr="6e_c07_09_CambroTin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36745"/>
          </a:xfrm>
          <a:prstGeom prst="rect">
            <a:avLst/>
          </a:prstGeom>
        </p:spPr>
      </p:pic>
    </p:spTree>
    <p:extLst>
      <p:ext uri="{BB962C8B-B14F-4D97-AF65-F5344CB8AC3E}">
        <p14:creationId xmlns:p14="http://schemas.microsoft.com/office/powerpoint/2010/main" xmlns="" val="617375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93192" y="1135380"/>
            <a:ext cx="4915934" cy="485380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a:t>
            </a:r>
            <a:r>
              <a:rPr lang="en-US" dirty="0">
                <a:latin typeface="Arial Narrow" charset="0"/>
              </a:rPr>
              <a:t>utilities</a:t>
            </a: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handwashing</a:t>
            </a: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separately</a:t>
            </a: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7-11</a:t>
            </a:r>
          </a:p>
        </p:txBody>
      </p:sp>
      <p:sp>
        <p:nvSpPr>
          <p:cNvPr id="20787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descr="6e_c07_2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1769925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393192" y="1135380"/>
            <a:ext cx="4911725" cy="5037138"/>
          </a:xfrm>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daily</a:t>
            </a:r>
          </a:p>
          <a:p>
            <a:pPr lvl="2" eaLnBrk="1" hangingPunct="1">
              <a:defRPr/>
            </a:pPr>
            <a:r>
              <a:rPr lang="en-US" dirty="0">
                <a:latin typeface="Arial Narrow" charset="0"/>
              </a:rPr>
              <a:t>Refrigerated food prepped </a:t>
            </a:r>
            <a:r>
              <a:rPr lang="en-US" dirty="0" smtClean="0">
                <a:latin typeface="Arial Narrow" charset="0"/>
              </a:rPr>
              <a:t>on-site </a:t>
            </a:r>
            <a:r>
              <a:rPr lang="en-US" dirty="0">
                <a:latin typeface="Arial Narrow" charset="0"/>
              </a:rPr>
              <a:t>and not sold in </a:t>
            </a:r>
            <a:r>
              <a:rPr lang="en-US" dirty="0" smtClean="0">
                <a:latin typeface="Arial Narrow" charset="0"/>
              </a:rPr>
              <a:t>seven days </a:t>
            </a:r>
            <a:r>
              <a:rPr lang="en-US" dirty="0">
                <a:latin typeface="Arial Narrow" charset="0"/>
              </a:rPr>
              <a:t>must be thrown out</a:t>
            </a:r>
          </a:p>
          <a:p>
            <a:pPr lvl="1" eaLnBrk="1" hangingPunct="1">
              <a:defRPr/>
            </a:pPr>
            <a:r>
              <a:rPr lang="en-US" dirty="0">
                <a:latin typeface="Arial Narrow" charset="0"/>
              </a:rPr>
              <a:t>Keep TCS food at the correct temperature</a:t>
            </a:r>
          </a:p>
          <a:p>
            <a:pPr lvl="1" eaLnBrk="1" hangingPunct="1">
              <a:defRPr/>
            </a:pPr>
            <a:r>
              <a:rPr lang="en-US" dirty="0">
                <a:latin typeface="Arial Narrow" charset="0"/>
              </a:rPr>
              <a:t>Dispense TCS food in its original container</a:t>
            </a: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7-12</a:t>
            </a:r>
          </a:p>
        </p:txBody>
      </p:sp>
      <p:sp>
        <p:nvSpPr>
          <p:cNvPr id="2089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Vending Machines</a:t>
            </a:r>
          </a:p>
        </p:txBody>
      </p:sp>
      <p:pic>
        <p:nvPicPr>
          <p:cNvPr id="2" name="Picture 1" descr="6e_c07_10_VendMach_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98904"/>
          </a:xfrm>
          <a:prstGeom prst="rect">
            <a:avLst/>
          </a:prstGeom>
        </p:spPr>
      </p:pic>
    </p:spTree>
    <p:extLst>
      <p:ext uri="{BB962C8B-B14F-4D97-AF65-F5344CB8AC3E}">
        <p14:creationId xmlns:p14="http://schemas.microsoft.com/office/powerpoint/2010/main" xmlns="" val="272542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7-13</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1815215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No</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7-14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504190" y="480028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Green bean casserole                hot-held at </a:t>
            </a:r>
            <a:br>
              <a:rPr lang="en-US" sz="2400" dirty="0" smtClean="0">
                <a:solidFill>
                  <a:srgbClr val="005CAB"/>
                </a:solidFill>
                <a:ea typeface="+mn-ea"/>
                <a:cs typeface="+mn-cs"/>
              </a:rPr>
            </a:br>
            <a:r>
              <a:rPr lang="en-US" sz="2400" dirty="0" smtClean="0">
                <a:solidFill>
                  <a:srgbClr val="005CAB"/>
                </a:solidFill>
                <a:ea typeface="+mn-ea"/>
                <a:cs typeface="+mn-cs"/>
              </a:rPr>
              <a:t>120ºF (49</a:t>
            </a:r>
            <a:r>
              <a:rPr lang="en-US" sz="2400" dirty="0" smtClean="0">
                <a:solidFill>
                  <a:srgbClr val="005CAB"/>
                </a:solidFill>
              </a:rPr>
              <a:t>º</a:t>
            </a:r>
            <a:r>
              <a:rPr lang="en-US" sz="2400" dirty="0" smtClean="0">
                <a:solidFill>
                  <a:srgbClr val="005CAB"/>
                </a:solidFill>
                <a:ea typeface="+mn-ea"/>
                <a:cs typeface="+mn-cs"/>
              </a:rPr>
              <a:t>C)</a:t>
            </a:r>
            <a:endParaRPr lang="en-US" sz="2400" b="1" dirty="0">
              <a:solidFill>
                <a:srgbClr val="005CAB"/>
              </a:solidFill>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0419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165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No</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7-15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505460" y="480028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Potato salad held </a:t>
            </a:r>
            <a:br>
              <a:rPr lang="en-US" sz="2400" dirty="0" smtClean="0">
                <a:solidFill>
                  <a:srgbClr val="005CAB"/>
                </a:solidFill>
                <a:ea typeface="+mn-ea"/>
                <a:cs typeface="+mn-cs"/>
              </a:rPr>
            </a:br>
            <a:r>
              <a:rPr lang="en-US" sz="2400" dirty="0" smtClean="0">
                <a:solidFill>
                  <a:srgbClr val="005CAB"/>
                </a:solidFill>
                <a:ea typeface="+mn-ea"/>
                <a:cs typeface="+mn-cs"/>
              </a:rPr>
              <a:t>in cold-holding at 41ºF (5</a:t>
            </a:r>
            <a:r>
              <a:rPr lang="en-US" sz="2400" dirty="0" smtClean="0">
                <a:solidFill>
                  <a:srgbClr val="005CAB"/>
                </a:solidFill>
              </a:rPr>
              <a:t>º</a:t>
            </a:r>
            <a:r>
              <a:rPr lang="en-US" sz="2400" dirty="0" smtClean="0">
                <a:solidFill>
                  <a:srgbClr val="005CAB"/>
                </a:solidFill>
                <a:ea typeface="+mn-ea"/>
                <a:cs typeface="+mn-cs"/>
              </a:rPr>
              <a:t>C)</a:t>
            </a:r>
            <a:endParaRPr lang="en-US" sz="2400" b="1" dirty="0">
              <a:solidFill>
                <a:srgbClr val="005CAB"/>
              </a:solidFill>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05460" y="204882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5694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No</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7-16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05460" y="205334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8" name="Rectangle 3"/>
          <p:cNvSpPr txBox="1">
            <a:spLocks noChangeArrowheads="1"/>
          </p:cNvSpPr>
          <p:nvPr/>
        </p:nvSpPr>
        <p:spPr bwMode="auto">
          <a:xfrm>
            <a:off x="495300" y="4800282"/>
            <a:ext cx="275336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Soup is placed in a hot-holding unit at 40ºF (4</a:t>
            </a:r>
            <a:r>
              <a:rPr lang="en-US" sz="2400" dirty="0" smtClean="0">
                <a:solidFill>
                  <a:srgbClr val="005CAB"/>
                </a:solidFill>
              </a:rPr>
              <a:t>º</a:t>
            </a:r>
            <a:r>
              <a:rPr lang="en-US" sz="2400" dirty="0" smtClean="0">
                <a:solidFill>
                  <a:srgbClr val="005CAB"/>
                </a:solidFill>
                <a:ea typeface="+mn-ea"/>
                <a:cs typeface="+mn-cs"/>
              </a:rPr>
              <a:t>C)</a:t>
            </a:r>
            <a:endParaRPr lang="en-US" sz="2400" b="1" dirty="0">
              <a:solidFill>
                <a:srgbClr val="005CAB"/>
              </a:solidFill>
              <a:ea typeface="+mn-ea"/>
              <a:cs typeface="+mn-cs"/>
            </a:endParaRPr>
          </a:p>
        </p:txBody>
      </p:sp>
    </p:spTree>
    <p:extLst>
      <p:ext uri="{BB962C8B-B14F-4D97-AF65-F5344CB8AC3E}">
        <p14:creationId xmlns:p14="http://schemas.microsoft.com/office/powerpoint/2010/main" xmlns="" val="18267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No</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7-17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495300" y="4800282"/>
            <a:ext cx="274193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Pasta salad held without temperature control at               75ºF (24</a:t>
            </a:r>
            <a:r>
              <a:rPr lang="en-US" sz="2400" dirty="0" smtClean="0">
                <a:solidFill>
                  <a:srgbClr val="005CAB"/>
                </a:solidFill>
              </a:rPr>
              <a:t>º</a:t>
            </a:r>
            <a:r>
              <a:rPr lang="en-US" sz="2400" dirty="0" smtClean="0">
                <a:solidFill>
                  <a:srgbClr val="005CAB"/>
                </a:solidFill>
                <a:ea typeface="+mn-ea"/>
                <a:cs typeface="+mn-cs"/>
              </a:rPr>
              <a:t>C)</a:t>
            </a:r>
            <a:endParaRPr lang="en-US" sz="2400" b="1" dirty="0">
              <a:solidFill>
                <a:srgbClr val="005CAB"/>
              </a:solidFill>
              <a:ea typeface="+mn-ea"/>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403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7983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What Did I Do Wrong?</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7-18</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Activity</a:t>
            </a:r>
            <a:endParaRPr lang="en-US" dirty="0"/>
          </a:p>
        </p:txBody>
      </p:sp>
    </p:spTree>
    <p:extLst>
      <p:ext uri="{BB962C8B-B14F-4D97-AF65-F5344CB8AC3E}">
        <p14:creationId xmlns:p14="http://schemas.microsoft.com/office/powerpoint/2010/main" xmlns="" val="3740410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7-2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xmlns="" val="3832615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a:solidFill>
                  <a:srgbClr val="000000"/>
                </a:solidFill>
                <a:cs typeface="+mn-cs"/>
              </a:rPr>
              <a:t>7</a:t>
            </a:r>
            <a:r>
              <a:rPr lang="en-US" sz="1200" b="0" dirty="0" smtClean="0">
                <a:solidFill>
                  <a:srgbClr val="000000"/>
                </a:solidFill>
                <a:cs typeface="+mn-cs"/>
              </a:rPr>
              <a:t>-3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1557109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393192" y="1135380"/>
            <a:ext cx="5673725" cy="5178425"/>
          </a:xfrm>
        </p:spPr>
        <p:txBody>
          <a:bodyPr/>
          <a:lstStyle/>
          <a:p>
            <a:pPr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six hours </a:t>
            </a:r>
            <a:r>
              <a:rPr lang="en-US" dirty="0">
                <a:latin typeface="Arial Narrow" charset="0"/>
                <a:cs typeface="+mn-cs"/>
              </a:rPr>
              <a:t>if:</a:t>
            </a:r>
            <a:r>
              <a:rPr lang="en-US" sz="2000" dirty="0">
                <a:latin typeface="Arial Narrow" charset="0"/>
                <a:cs typeface="+mn-cs"/>
              </a:rPr>
              <a:t> </a:t>
            </a:r>
          </a:p>
          <a:p>
            <a:pPr lvl="1" eaLnBrk="1" hangingPunct="1">
              <a:lnSpc>
                <a:spcPct val="80000"/>
              </a:lnSpc>
              <a:defRPr/>
            </a:pPr>
            <a:r>
              <a:rPr lang="en-US" dirty="0">
                <a:latin typeface="Arial Narrow" charset="0"/>
              </a:rPr>
              <a:t>It was held at </a:t>
            </a:r>
            <a:r>
              <a:rPr lang="en-US" dirty="0" smtClean="0">
                <a:latin typeface="Arial Narrow" charset="0"/>
              </a:rPr>
              <a:t>41ºF </a:t>
            </a:r>
            <a:r>
              <a:rPr lang="en-US" dirty="0">
                <a:latin typeface="Arial Narrow" charset="0"/>
              </a:rPr>
              <a:t>(</a:t>
            </a:r>
            <a:r>
              <a:rPr lang="en-US" dirty="0" smtClean="0">
                <a:latin typeface="Arial Narrow" charset="0"/>
              </a:rPr>
              <a:t>5ºC</a:t>
            </a:r>
            <a:r>
              <a:rPr lang="en-US" dirty="0">
                <a:latin typeface="Arial Narrow" charset="0"/>
              </a:rPr>
              <a:t>) or lower before removing it from refrigeration</a:t>
            </a:r>
          </a:p>
          <a:p>
            <a:pPr lvl="1" eaLnBrk="1" hangingPunct="1">
              <a:lnSpc>
                <a:spcPct val="80000"/>
              </a:lnSpc>
              <a:defRPr/>
            </a:pPr>
            <a:r>
              <a:rPr lang="en-US" dirty="0">
                <a:latin typeface="Arial Narrow" charset="0"/>
              </a:rPr>
              <a:t>It does not exceed </a:t>
            </a:r>
            <a:r>
              <a:rPr lang="en-US" dirty="0" smtClean="0">
                <a:latin typeface="Arial Narrow" charset="0"/>
              </a:rPr>
              <a:t>70ºF </a:t>
            </a:r>
            <a:r>
              <a:rPr lang="en-US" dirty="0">
                <a:latin typeface="Arial Narrow" charset="0"/>
              </a:rPr>
              <a:t>(</a:t>
            </a:r>
            <a:r>
              <a:rPr lang="en-US" dirty="0" smtClean="0">
                <a:latin typeface="Arial Narrow" charset="0"/>
              </a:rPr>
              <a:t>21ºC</a:t>
            </a:r>
            <a:r>
              <a:rPr lang="en-US" dirty="0">
                <a:latin typeface="Arial Narrow" charset="0"/>
              </a:rPr>
              <a:t>) during service</a:t>
            </a:r>
          </a:p>
          <a:p>
            <a:pPr lvl="2" eaLnBrk="1" hangingPunct="1">
              <a:lnSpc>
                <a:spcPct val="80000"/>
              </a:lnSpc>
              <a:defRPr/>
            </a:pPr>
            <a:r>
              <a:rPr lang="en-US" dirty="0">
                <a:latin typeface="Arial Narrow" charset="0"/>
              </a:rPr>
              <a:t>Throw </a:t>
            </a:r>
            <a:r>
              <a:rPr lang="en-US" dirty="0" smtClean="0">
                <a:latin typeface="Arial Narrow" charset="0"/>
              </a:rPr>
              <a:t>out </a:t>
            </a:r>
            <a:r>
              <a:rPr lang="en-US" dirty="0">
                <a:latin typeface="Arial Narrow" charset="0"/>
              </a:rPr>
              <a:t>food that exceeds this temperature</a:t>
            </a:r>
          </a:p>
          <a:p>
            <a:pPr lvl="1" eaLnBrk="1" hangingPunct="1">
              <a:lnSpc>
                <a:spcPct val="80000"/>
              </a:lnSpc>
              <a:defRPr/>
            </a:pPr>
            <a:r>
              <a:rPr lang="en-US" dirty="0">
                <a:latin typeface="Arial Narrow" charset="0"/>
              </a:rPr>
              <a:t>It has a label </a:t>
            </a:r>
            <a:r>
              <a:rPr lang="en-US" dirty="0" smtClean="0">
                <a:latin typeface="Arial Narrow" charset="0"/>
              </a:rPr>
              <a:t>specifying:</a:t>
            </a:r>
            <a:endParaRPr lang="en-US" dirty="0">
              <a:latin typeface="Arial Narrow" charset="0"/>
            </a:endParaRP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a:t>
            </a:r>
            <a:r>
              <a:rPr lang="en-US" dirty="0" smtClean="0">
                <a:latin typeface="Arial Narrow" charset="0"/>
              </a:rPr>
              <a:t>six hours</a:t>
            </a:r>
            <a:endParaRPr lang="en-US" dirty="0">
              <a:latin typeface="Arial Narrow" charset="0"/>
            </a:endParaRP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7-4</a:t>
            </a:r>
          </a:p>
        </p:txBody>
      </p:sp>
      <p:sp>
        <p:nvSpPr>
          <p:cNvPr id="192517"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pic>
        <p:nvPicPr>
          <p:cNvPr id="2" name="Picture 1" descr="6e_c07_03_PotatoSala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731264"/>
          </a:xfrm>
          <a:prstGeom prst="rect">
            <a:avLst/>
          </a:prstGeom>
        </p:spPr>
      </p:pic>
    </p:spTree>
    <p:extLst>
      <p:ext uri="{BB962C8B-B14F-4D97-AF65-F5344CB8AC3E}">
        <p14:creationId xmlns:p14="http://schemas.microsoft.com/office/powerpoint/2010/main" xmlns="" val="2197864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7-5</a:t>
            </a:r>
          </a:p>
        </p:txBody>
      </p:sp>
      <p:sp>
        <p:nvSpPr>
          <p:cNvPr id="193540"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sp>
        <p:nvSpPr>
          <p:cNvPr id="193541" name="Rectangle 11"/>
          <p:cNvSpPr>
            <a:spLocks noGrp="1" noChangeArrowheads="1"/>
          </p:cNvSpPr>
          <p:nvPr>
            <p:ph type="body" idx="1"/>
          </p:nvPr>
        </p:nvSpPr>
        <p:spPr>
          <a:xfrm>
            <a:off x="393192" y="1135380"/>
            <a:ext cx="5673725" cy="4953794"/>
          </a:xfrm>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four hours </a:t>
            </a:r>
            <a:r>
              <a:rPr lang="en-US" dirty="0">
                <a:latin typeface="Arial Narrow" charset="0"/>
                <a:cs typeface="+mn-cs"/>
              </a:rPr>
              <a:t>if: </a:t>
            </a:r>
          </a:p>
          <a:p>
            <a:pPr lvl="1" eaLnBrk="1" hangingPunct="1">
              <a:defRPr/>
            </a:pPr>
            <a:r>
              <a:rPr lang="en-US" dirty="0">
                <a:latin typeface="Arial Narrow" charset="0"/>
              </a:rPr>
              <a:t>It was held at </a:t>
            </a:r>
            <a:r>
              <a:rPr lang="en-US" dirty="0" smtClean="0">
                <a:latin typeface="Arial Narrow" charset="0"/>
              </a:rPr>
              <a:t>135ºF </a:t>
            </a:r>
            <a:r>
              <a:rPr lang="en-US" dirty="0">
                <a:latin typeface="Arial Narrow" charset="0"/>
              </a:rPr>
              <a:t>(</a:t>
            </a:r>
            <a:r>
              <a:rPr lang="en-US" dirty="0" smtClean="0">
                <a:latin typeface="Arial Narrow" charset="0"/>
              </a:rPr>
              <a:t>57ºC</a:t>
            </a:r>
            <a:r>
              <a:rPr lang="en-US" dirty="0">
                <a:latin typeface="Arial Narrow" charset="0"/>
              </a:rPr>
              <a:t>) or higher before removing it from temperature control</a:t>
            </a:r>
          </a:p>
          <a:p>
            <a:pPr lvl="1" eaLnBrk="1" hangingPunct="1">
              <a:defRPr/>
            </a:pPr>
            <a:r>
              <a:rPr lang="en-US" dirty="0">
                <a:latin typeface="Arial Narrow" charset="0"/>
              </a:rPr>
              <a:t>It has a label specifying when the item must be thrown out</a:t>
            </a:r>
          </a:p>
          <a:p>
            <a:pPr lvl="1" eaLnBrk="1" hangingPunct="1">
              <a:defRPr/>
            </a:pPr>
            <a:r>
              <a:rPr lang="en-US" dirty="0">
                <a:latin typeface="Arial Narrow" charset="0"/>
              </a:rPr>
              <a:t>It is sold, served, or thrown out within </a:t>
            </a:r>
            <a:r>
              <a:rPr lang="en-US" dirty="0" smtClean="0">
                <a:latin typeface="Arial Narrow" charset="0"/>
              </a:rPr>
              <a:t>four hours</a:t>
            </a:r>
            <a:endParaRPr lang="en-US" dirty="0">
              <a:latin typeface="Arial Narrow" charset="0"/>
            </a:endParaRPr>
          </a:p>
          <a:p>
            <a:pPr marL="1682750" lvl="2" eaLnBrk="1" hangingPunct="1">
              <a:buFont typeface="Wingdings" charset="0"/>
              <a:buNone/>
              <a:defRPr/>
            </a:pPr>
            <a:endParaRPr lang="en-US" dirty="0">
              <a:latin typeface="Arial Narrow" charset="0"/>
            </a:endParaRPr>
          </a:p>
        </p:txBody>
      </p:sp>
      <p:pic>
        <p:nvPicPr>
          <p:cNvPr id="2" name="Picture 1" descr="6e_c07_04_BakedMost.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699614"/>
          </a:xfrm>
          <a:prstGeom prst="rect">
            <a:avLst/>
          </a:prstGeom>
        </p:spPr>
      </p:pic>
    </p:spTree>
    <p:extLst>
      <p:ext uri="{BB962C8B-B14F-4D97-AF65-F5344CB8AC3E}">
        <p14:creationId xmlns:p14="http://schemas.microsoft.com/office/powerpoint/2010/main" xmlns="" val="2962107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393192" y="1135380"/>
            <a:ext cx="5051425" cy="4914900"/>
          </a:xfrm>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a:t>
            </a:r>
            <a:r>
              <a:rPr lang="en-US" dirty="0" smtClean="0">
                <a:latin typeface="Arial Narrow" charset="0"/>
              </a:rPr>
              <a:t>contaminated; for example, you can wrap </a:t>
            </a:r>
            <a:r>
              <a:rPr lang="en-US" dirty="0">
                <a:latin typeface="Arial Narrow" charset="0"/>
              </a:rPr>
              <a:t>or </a:t>
            </a:r>
            <a:r>
              <a:rPr lang="en-US" dirty="0" smtClean="0">
                <a:latin typeface="Arial Narrow" charset="0"/>
              </a:rPr>
              <a:t>cover </a:t>
            </a:r>
            <a:r>
              <a:rPr lang="en-US" dirty="0">
                <a:latin typeface="Arial Narrow" charset="0"/>
              </a:rPr>
              <a:t>the items</a:t>
            </a:r>
          </a:p>
          <a:p>
            <a:pPr marL="0" indent="0" eaLnBrk="1" hangingPunct="1">
              <a:defRPr/>
            </a:pPr>
            <a:r>
              <a:rPr lang="en-US" dirty="0">
                <a:latin typeface="Arial Narrow" charset="0"/>
                <a:cs typeface="+mn-cs"/>
              </a:rPr>
              <a:t>Table settings do not need to be wrapped or covered if extra settings: </a:t>
            </a:r>
          </a:p>
          <a:p>
            <a:pPr marL="571500" lvl="1" indent="-457200" eaLnBrk="1" hangingPunct="1">
              <a:defRPr/>
            </a:pPr>
            <a:r>
              <a:rPr lang="en-US" dirty="0">
                <a:latin typeface="Arial Narrow" charset="0"/>
              </a:rPr>
              <a:t>Are removed when guests are seated</a:t>
            </a:r>
          </a:p>
          <a:p>
            <a:pPr marL="571500" lvl="1" indent="-457200" eaLnBrk="1" hangingPunct="1">
              <a:defRPr/>
            </a:pPr>
            <a:r>
              <a:rPr lang="en-US" dirty="0">
                <a:latin typeface="Arial Narrow" charset="0"/>
              </a:rPr>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7-6</a:t>
            </a:r>
          </a:p>
        </p:txBody>
      </p:sp>
      <p:sp>
        <p:nvSpPr>
          <p:cNvPr id="19968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Preset Tableware</a:t>
            </a:r>
          </a:p>
        </p:txBody>
      </p:sp>
      <p:pic>
        <p:nvPicPr>
          <p:cNvPr id="2" name="Picture 1" descr="6e_c07_07_tableware_crop.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454659"/>
          </a:xfrm>
          <a:prstGeom prst="rect">
            <a:avLst/>
          </a:prstGeom>
        </p:spPr>
      </p:pic>
    </p:spTree>
    <p:extLst>
      <p:ext uri="{BB962C8B-B14F-4D97-AF65-F5344CB8AC3E}">
        <p14:creationId xmlns:p14="http://schemas.microsoft.com/office/powerpoint/2010/main" xmlns="" val="215072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93192" y="1135380"/>
            <a:ext cx="4622068" cy="4885295"/>
          </a:xfrm>
        </p:spPr>
        <p:txBody>
          <a:bodyPr/>
          <a:lstStyle/>
          <a:p>
            <a:pPr marL="0" indent="0" eaLnBrk="1" hangingPunct="1">
              <a:lnSpc>
                <a:spcPct val="80000"/>
              </a:lnSpc>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re-serve:</a:t>
            </a:r>
          </a:p>
          <a:p>
            <a:pPr lvl="1" eaLnBrk="1" hangingPunct="1">
              <a:defRPr/>
            </a:pPr>
            <a:r>
              <a:rPr lang="en-US" dirty="0">
                <a:latin typeface="Arial Narrow" charset="0"/>
              </a:rPr>
              <a:t>Food returned by one </a:t>
            </a:r>
            <a:r>
              <a:rPr lang="en-US" dirty="0" smtClean="0">
                <a:latin typeface="Arial Narrow" charset="0"/>
              </a:rPr>
              <a:t>customer </a:t>
            </a:r>
            <a:br>
              <a:rPr lang="en-US" dirty="0" smtClean="0">
                <a:latin typeface="Arial Narrow" charset="0"/>
              </a:rPr>
            </a:br>
            <a:r>
              <a:rPr lang="en-US" dirty="0" smtClean="0">
                <a:latin typeface="Arial Narrow" charset="0"/>
              </a:rPr>
              <a:t>to </a:t>
            </a:r>
            <a:r>
              <a:rPr lang="en-US" dirty="0">
                <a:latin typeface="Arial Narrow" charset="0"/>
              </a:rPr>
              <a:t>another 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in 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7-7</a:t>
            </a:r>
          </a:p>
        </p:txBody>
      </p:sp>
      <p:sp>
        <p:nvSpPr>
          <p:cNvPr id="20070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Re-serving Food</a:t>
            </a:r>
          </a:p>
        </p:txBody>
      </p:sp>
      <p:pic>
        <p:nvPicPr>
          <p:cNvPr id="2" name="Picture 1" descr="6e_c07_07_SalsaServ_rc.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066438"/>
          </a:xfrm>
          <a:prstGeom prst="rect">
            <a:avLst/>
          </a:prstGeom>
        </p:spPr>
      </p:pic>
    </p:spTree>
    <p:extLst>
      <p:ext uri="{BB962C8B-B14F-4D97-AF65-F5344CB8AC3E}">
        <p14:creationId xmlns:p14="http://schemas.microsoft.com/office/powerpoint/2010/main" xmlns="" val="333745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93192" y="1135380"/>
            <a:ext cx="6219825" cy="4851155"/>
          </a:xfrm>
        </p:spPr>
        <p:txBody>
          <a:bodyPr/>
          <a:lstStyle/>
          <a:p>
            <a:pPr lvl="1" eaLnBrk="1" hangingPunct="1">
              <a:defRPr/>
            </a:pPr>
            <a:r>
              <a:rPr lang="en-US" dirty="0" smtClean="0">
                <a:latin typeface="Arial Narrow" charset="0"/>
              </a:rPr>
              <a:t>Make </a:t>
            </a:r>
            <a:r>
              <a:rPr lang="en-US" dirty="0">
                <a:latin typeface="Arial Narrow" charset="0"/>
              </a:rPr>
              <a:t>sure the label is in plain view of the customer</a:t>
            </a:r>
          </a:p>
          <a:p>
            <a:pPr lvl="1" eaLnBrk="1" hangingPunct="1">
              <a:defRPr/>
            </a:pPr>
            <a:endParaRPr lang="en-US" dirty="0" smtClean="0">
              <a:latin typeface="Arial Narrow" charset="0"/>
            </a:endParaRPr>
          </a:p>
          <a:p>
            <a:pPr lvl="1" eaLnBrk="1" hangingPunct="1">
              <a:defRPr/>
            </a:pPr>
            <a:r>
              <a:rPr lang="en-US" dirty="0" smtClean="0">
                <a:latin typeface="Arial Narrow" charset="0"/>
              </a:rPr>
              <a:t>Include </a:t>
            </a:r>
            <a:r>
              <a:rPr lang="en-US" dirty="0">
                <a:latin typeface="Arial Narrow" charset="0"/>
              </a:rPr>
              <a:t>the manufacturer or processor label provided with the food</a:t>
            </a:r>
          </a:p>
          <a:p>
            <a:pPr lvl="2" eaLnBrk="1" hangingPunct="1">
              <a:defRPr/>
            </a:pPr>
            <a:r>
              <a:rPr lang="en-US" dirty="0">
                <a:latin typeface="Arial Narrow" charset="0"/>
              </a:rPr>
              <a:t>As an </a:t>
            </a:r>
            <a:r>
              <a:rPr lang="en-US" dirty="0" smtClean="0">
                <a:latin typeface="Arial Narrow" charset="0"/>
              </a:rPr>
              <a:t>alternative, </a:t>
            </a:r>
            <a:r>
              <a:rPr lang="en-US" dirty="0">
                <a:latin typeface="Arial Narrow" charset="0"/>
              </a:rPr>
              <a:t>provide the information using a card, sign, or other labeling method</a:t>
            </a: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7-8</a:t>
            </a:r>
          </a:p>
        </p:txBody>
      </p:sp>
      <p:sp>
        <p:nvSpPr>
          <p:cNvPr id="204804"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xmlns="" val="240098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393192" y="1135380"/>
            <a:ext cx="7258050" cy="4983163"/>
          </a:xfrm>
        </p:spPr>
        <p:txBody>
          <a:bodyPr/>
          <a:lstStyle/>
          <a:p>
            <a:pPr marL="0" indent="0" eaLnBrk="1" hangingPunct="1">
              <a:defRPr/>
            </a:pPr>
            <a:r>
              <a:rPr lang="en-US" dirty="0">
                <a:latin typeface="Arial Narrow" charset="0"/>
                <a:cs typeface="+mn-cs"/>
              </a:rPr>
              <a:t>A label is not needed for bulk unpackaged food, such as bakery products, if:</a:t>
            </a:r>
          </a:p>
          <a:p>
            <a:pPr marL="342900" lvl="1" eaLnBrk="1" hangingPunct="1">
              <a:defRPr/>
            </a:pPr>
            <a:r>
              <a:rPr lang="en-US" dirty="0">
                <a:latin typeface="Arial Narrow" charset="0"/>
              </a:rPr>
              <a:t>The product makes no claim regarding health or nutrient content</a:t>
            </a:r>
          </a:p>
          <a:p>
            <a:pPr marL="342900" lvl="1" eaLnBrk="1" hangingPunct="1">
              <a:defRPr/>
            </a:pPr>
            <a:r>
              <a:rPr lang="en-US" dirty="0">
                <a:latin typeface="Arial Narrow" charset="0"/>
              </a:rPr>
              <a:t>No laws requiring labeling exist</a:t>
            </a:r>
          </a:p>
          <a:p>
            <a:pPr marL="342900" lvl="1" eaLnBrk="1" hangingPunct="1">
              <a:defRPr/>
            </a:pPr>
            <a:r>
              <a:rPr lang="en-US" dirty="0">
                <a:latin typeface="Arial Narrow" charset="0"/>
              </a:rPr>
              <a:t>The food is manufactured or prepared on the premises</a:t>
            </a:r>
          </a:p>
          <a:p>
            <a:pPr marL="342900" lvl="1" eaLnBrk="1" hangingPunct="1">
              <a:defRPr/>
            </a:pPr>
            <a:r>
              <a:rPr lang="en-US" dirty="0">
                <a:latin typeface="Arial Narrow" charset="0"/>
              </a:rPr>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7-9</a:t>
            </a:r>
          </a:p>
        </p:txBody>
      </p:sp>
      <p:sp>
        <p:nvSpPr>
          <p:cNvPr id="20582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xmlns="" val="10192954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18961</TotalTime>
  <Words>1425</Words>
  <Application>Microsoft Office PowerPoint</Application>
  <PresentationFormat>On-screen Show (4:3)</PresentationFormat>
  <Paragraphs>176</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2_SS5e_08_16hr</vt:lpstr>
      <vt:lpstr>3_SS5e_08_16hr</vt:lpstr>
      <vt:lpstr>Slide 1</vt:lpstr>
      <vt:lpstr>DVD</vt:lpstr>
      <vt:lpstr>Additional Content</vt:lpstr>
      <vt:lpstr>Holding Food Without Temperature Control</vt:lpstr>
      <vt:lpstr>Holding Food Without Temperature Control</vt:lpstr>
      <vt:lpstr>Preset Tableware</vt:lpstr>
      <vt:lpstr>Re-serving Food</vt:lpstr>
      <vt:lpstr>Labeling Bulk Food in Self-Service Areas</vt:lpstr>
      <vt:lpstr>Labeling Bulk Food in Self-Service Areas</vt:lpstr>
      <vt:lpstr>Off-Site Service</vt:lpstr>
      <vt:lpstr>Off-Site Service</vt:lpstr>
      <vt:lpstr>Vending Machines</vt:lpstr>
      <vt:lpstr>Review</vt:lpstr>
      <vt:lpstr>Activity</vt:lpstr>
      <vt:lpstr>Activity</vt:lpstr>
      <vt:lpstr>Activity</vt:lpstr>
      <vt:lpstr>Activity</vt:lpstr>
      <vt:lpstr>Activity</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2367</cp:revision>
  <cp:lastPrinted>2012-03-16T18:45:25Z</cp:lastPrinted>
  <dcterms:created xsi:type="dcterms:W3CDTF">2006-02-24T04:29:02Z</dcterms:created>
  <dcterms:modified xsi:type="dcterms:W3CDTF">2012-06-07T15:00:51Z</dcterms:modified>
</cp:coreProperties>
</file>